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4" r:id="rId6"/>
    <p:sldId id="268" r:id="rId7"/>
    <p:sldId id="269" r:id="rId8"/>
    <p:sldId id="260" r:id="rId9"/>
    <p:sldId id="262" r:id="rId10"/>
    <p:sldId id="271" r:id="rId11"/>
    <p:sldId id="265" r:id="rId12"/>
    <p:sldId id="266" r:id="rId13"/>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eg>
</file>

<file path=ppt/media/image4.png>
</file>

<file path=ppt/media/image5.jpe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0890C79-8E05-164D-D18A-5290B71B49DF}"/>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77E1DD04-D464-4E4A-5434-167F73DA09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09B41138-8628-4D12-7D5F-9A816D7502DF}"/>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5" name="Alt Bilgi Yer Tutucusu 4">
            <a:extLst>
              <a:ext uri="{FF2B5EF4-FFF2-40B4-BE49-F238E27FC236}">
                <a16:creationId xmlns:a16="http://schemas.microsoft.com/office/drawing/2014/main" id="{B4A50582-3506-77CD-B8F7-FCEF439B788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852C29C1-9866-D678-A140-F5445812C252}"/>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3913288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2B7EC1D-B609-D78A-7841-8BB03802B3B3}"/>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237A00D9-57F3-843D-8A39-E1E931FF75D4}"/>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DCAAA48F-FB26-76EE-CDB4-A8AB3B6BCBDC}"/>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5" name="Alt Bilgi Yer Tutucusu 4">
            <a:extLst>
              <a:ext uri="{FF2B5EF4-FFF2-40B4-BE49-F238E27FC236}">
                <a16:creationId xmlns:a16="http://schemas.microsoft.com/office/drawing/2014/main" id="{5AF96CB1-10E1-BD4F-EF4A-62E19252F1F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1C61A325-3F22-CF27-FBCB-C5E082792D68}"/>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2757171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D8FF9B8D-5870-F19F-96AB-D239038CA5FC}"/>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1C40DCCF-54C4-0EAA-A484-5BADF37B2E3C}"/>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D5D529F-A278-B11C-7DEF-974C6C819EBC}"/>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5" name="Alt Bilgi Yer Tutucusu 4">
            <a:extLst>
              <a:ext uri="{FF2B5EF4-FFF2-40B4-BE49-F238E27FC236}">
                <a16:creationId xmlns:a16="http://schemas.microsoft.com/office/drawing/2014/main" id="{95B2C68D-2DE6-95DD-3BFF-A2066C34CFD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F034F77F-CAA8-782B-7280-12ADF73DBBB2}"/>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7397811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155C3B9-52DF-0A41-324D-4AAD2561BF6B}"/>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081EE5F1-8BCE-FB80-864B-46A04EA1AF4F}"/>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773D72D-C84C-7255-3D7E-1760F2E7621F}"/>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5" name="Alt Bilgi Yer Tutucusu 4">
            <a:extLst>
              <a:ext uri="{FF2B5EF4-FFF2-40B4-BE49-F238E27FC236}">
                <a16:creationId xmlns:a16="http://schemas.microsoft.com/office/drawing/2014/main" id="{D9E183A7-6506-8E05-9EA9-2B4738A53541}"/>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F21B8B7B-F20C-9EB6-9B25-B6AA4FE9CD50}"/>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3260167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006D42B-7BF6-B7F5-26DF-F52FC089EA16}"/>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FEFE01B9-31D7-6964-024B-F557FB1B74A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5745F178-D4B4-E3F7-8060-BD0B1BAA606A}"/>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5" name="Alt Bilgi Yer Tutucusu 4">
            <a:extLst>
              <a:ext uri="{FF2B5EF4-FFF2-40B4-BE49-F238E27FC236}">
                <a16:creationId xmlns:a16="http://schemas.microsoft.com/office/drawing/2014/main" id="{1ADB2004-CAA6-B5F0-420E-47FC5E3DAD56}"/>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65955F72-3629-C9A3-1633-5C19B3A29614}"/>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2398342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EB9D3E1-1DB2-2E0A-28D5-6E7AA0B9DE45}"/>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E7BFB2D0-4574-BB93-F6E4-8FDCBA99AFAC}"/>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2D6EBF3A-F2B7-58D6-A93F-9399314BB3F8}"/>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445726A7-5EA4-A85B-7357-8B03BB280A35}"/>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6" name="Alt Bilgi Yer Tutucusu 5">
            <a:extLst>
              <a:ext uri="{FF2B5EF4-FFF2-40B4-BE49-F238E27FC236}">
                <a16:creationId xmlns:a16="http://schemas.microsoft.com/office/drawing/2014/main" id="{0138F1CB-6623-4B15-7E40-8333F3A62F08}"/>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02E8D080-653A-D1E0-A230-8DC391DEAA9D}"/>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42759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8DBC2A0-1FF8-8A39-9E4F-EBBD43EE1E6B}"/>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3E55982E-12FE-2DFA-21BA-1AF0502CA8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D262B5C3-F434-D0A3-2B15-5AEBB5778888}"/>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C9867303-3BA1-33D4-2010-A32E4AEE86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CCAA964A-BA80-116E-B60E-AB3E3E631A78}"/>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7E7B904F-2244-8647-42E2-7A2B8428BBD9}"/>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8" name="Alt Bilgi Yer Tutucusu 7">
            <a:extLst>
              <a:ext uri="{FF2B5EF4-FFF2-40B4-BE49-F238E27FC236}">
                <a16:creationId xmlns:a16="http://schemas.microsoft.com/office/drawing/2014/main" id="{D2E1ABF2-69D6-171C-E942-0CE51ECE8F66}"/>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604B60BA-F3F4-4669-530A-85798D4A8E3E}"/>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2785414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7DBC226-BE49-3820-FA8F-669DB240A1E0}"/>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F32F5782-D231-3475-F99E-1D063957B437}"/>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4" name="Alt Bilgi Yer Tutucusu 3">
            <a:extLst>
              <a:ext uri="{FF2B5EF4-FFF2-40B4-BE49-F238E27FC236}">
                <a16:creationId xmlns:a16="http://schemas.microsoft.com/office/drawing/2014/main" id="{C4306140-C640-2082-D6A2-4A6F832CC77B}"/>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C8FFCD6D-A1D2-A95D-9030-80CEF4759BA0}"/>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3797092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42A3B783-9FE6-5121-BC04-72E8D4B17112}"/>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3" name="Alt Bilgi Yer Tutucusu 2">
            <a:extLst>
              <a:ext uri="{FF2B5EF4-FFF2-40B4-BE49-F238E27FC236}">
                <a16:creationId xmlns:a16="http://schemas.microsoft.com/office/drawing/2014/main" id="{3E39ACA5-3522-050C-1FDB-CB0570834DE2}"/>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CE177FB8-6C73-3D7D-C6D1-D59D05AEFFE7}"/>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9412599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8372CC4-5843-F13F-6393-03137342D736}"/>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1CA7B2EF-B67C-C089-9D31-50D2E00BD8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C0989E54-C7A8-2230-E9C3-68DD13A693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2E2F08C5-A16C-8060-8983-D49E86F4B65C}"/>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6" name="Alt Bilgi Yer Tutucusu 5">
            <a:extLst>
              <a:ext uri="{FF2B5EF4-FFF2-40B4-BE49-F238E27FC236}">
                <a16:creationId xmlns:a16="http://schemas.microsoft.com/office/drawing/2014/main" id="{A50037E0-5971-8B70-43A2-F7BBE95D178D}"/>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32FF41CD-8D4B-8340-2101-C6E3BE8F2A30}"/>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3226817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E9EAD8C-1987-1D38-0B1C-A996E3C8F7F1}"/>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C8E66D7B-E9E0-268B-2F1F-8336FEFC5A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029EEF41-315C-D268-C425-B3CA211F6C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8CE593A9-197C-B16E-D63F-7CCD4454C747}"/>
              </a:ext>
            </a:extLst>
          </p:cNvPr>
          <p:cNvSpPr>
            <a:spLocks noGrp="1"/>
          </p:cNvSpPr>
          <p:nvPr>
            <p:ph type="dt" sz="half" idx="10"/>
          </p:nvPr>
        </p:nvSpPr>
        <p:spPr/>
        <p:txBody>
          <a:bodyPr/>
          <a:lstStyle/>
          <a:p>
            <a:fld id="{1CFBE2C5-986E-4668-8159-FC6BF94280E0}" type="datetimeFigureOut">
              <a:rPr lang="tr-TR" smtClean="0"/>
              <a:t>25.06.2024</a:t>
            </a:fld>
            <a:endParaRPr lang="tr-TR"/>
          </a:p>
        </p:txBody>
      </p:sp>
      <p:sp>
        <p:nvSpPr>
          <p:cNvPr id="6" name="Alt Bilgi Yer Tutucusu 5">
            <a:extLst>
              <a:ext uri="{FF2B5EF4-FFF2-40B4-BE49-F238E27FC236}">
                <a16:creationId xmlns:a16="http://schemas.microsoft.com/office/drawing/2014/main" id="{3FD97472-7BAE-3F92-8A23-FF825E80363C}"/>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B421DCA7-E168-2EA1-6685-E6905EAAFF3D}"/>
              </a:ext>
            </a:extLst>
          </p:cNvPr>
          <p:cNvSpPr>
            <a:spLocks noGrp="1"/>
          </p:cNvSpPr>
          <p:nvPr>
            <p:ph type="sldNum" sz="quarter" idx="12"/>
          </p:nvPr>
        </p:nvSpPr>
        <p:spPr/>
        <p:txBody>
          <a:bodyPr/>
          <a:lstStyle/>
          <a:p>
            <a:fld id="{D769AC6C-650B-499B-B7B6-AA47E4C9C834}" type="slidenum">
              <a:rPr lang="tr-TR" smtClean="0"/>
              <a:t>‹#›</a:t>
            </a:fld>
            <a:endParaRPr lang="tr-TR"/>
          </a:p>
        </p:txBody>
      </p:sp>
    </p:spTree>
    <p:extLst>
      <p:ext uri="{BB962C8B-B14F-4D97-AF65-F5344CB8AC3E}">
        <p14:creationId xmlns:p14="http://schemas.microsoft.com/office/powerpoint/2010/main" val="3888201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F0FFA42F-A718-F3BD-A332-74A7AA00EA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6FFBEBCC-3C24-7DFE-18F3-1C1955F966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BA3D2CE1-73EE-D022-0DEA-54EDA76E97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CFBE2C5-986E-4668-8159-FC6BF94280E0}" type="datetimeFigureOut">
              <a:rPr lang="tr-TR" smtClean="0"/>
              <a:t>25.06.2024</a:t>
            </a:fld>
            <a:endParaRPr lang="tr-TR"/>
          </a:p>
        </p:txBody>
      </p:sp>
      <p:sp>
        <p:nvSpPr>
          <p:cNvPr id="5" name="Alt Bilgi Yer Tutucusu 4">
            <a:extLst>
              <a:ext uri="{FF2B5EF4-FFF2-40B4-BE49-F238E27FC236}">
                <a16:creationId xmlns:a16="http://schemas.microsoft.com/office/drawing/2014/main" id="{23B0A389-BA8B-0DAF-140F-3ADABC31FF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tr-TR"/>
          </a:p>
        </p:txBody>
      </p:sp>
      <p:sp>
        <p:nvSpPr>
          <p:cNvPr id="6" name="Slayt Numarası Yer Tutucusu 5">
            <a:extLst>
              <a:ext uri="{FF2B5EF4-FFF2-40B4-BE49-F238E27FC236}">
                <a16:creationId xmlns:a16="http://schemas.microsoft.com/office/drawing/2014/main" id="{6D1DFFFE-CE43-8583-43C9-2E9DE0CB7D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769AC6C-650B-499B-B7B6-AA47E4C9C834}" type="slidenum">
              <a:rPr lang="tr-TR" smtClean="0"/>
              <a:t>‹#›</a:t>
            </a:fld>
            <a:endParaRPr lang="tr-TR"/>
          </a:p>
        </p:txBody>
      </p:sp>
    </p:spTree>
    <p:extLst>
      <p:ext uri="{BB962C8B-B14F-4D97-AF65-F5344CB8AC3E}">
        <p14:creationId xmlns:p14="http://schemas.microsoft.com/office/powerpoint/2010/main" val="30765396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sp>
        <p:nvSpPr>
          <p:cNvPr id="2" name="Başlık 1">
            <a:extLst>
              <a:ext uri="{FF2B5EF4-FFF2-40B4-BE49-F238E27FC236}">
                <a16:creationId xmlns:a16="http://schemas.microsoft.com/office/drawing/2014/main" id="{21027D9C-7C3C-86C8-833C-4527029B5D33}"/>
              </a:ext>
            </a:extLst>
          </p:cNvPr>
          <p:cNvSpPr>
            <a:spLocks noGrp="1"/>
          </p:cNvSpPr>
          <p:nvPr>
            <p:ph type="ctrTitle"/>
          </p:nvPr>
        </p:nvSpPr>
        <p:spPr>
          <a:xfrm>
            <a:off x="1932903" y="949325"/>
            <a:ext cx="8071706" cy="2387600"/>
          </a:xfrm>
        </p:spPr>
        <p:txBody>
          <a:bodyPr>
            <a:normAutofit/>
          </a:bodyPr>
          <a:lstStyle/>
          <a:p>
            <a:pPr algn="l"/>
            <a:r>
              <a:rPr lang="tr-TR" sz="6600">
                <a:solidFill>
                  <a:schemeClr val="bg1"/>
                </a:solidFill>
              </a:rPr>
              <a:t>AREA PROTECTION TURRET</a:t>
            </a:r>
          </a:p>
        </p:txBody>
      </p:sp>
      <p:sp>
        <p:nvSpPr>
          <p:cNvPr id="3" name="Alt Başlık 2">
            <a:extLst>
              <a:ext uri="{FF2B5EF4-FFF2-40B4-BE49-F238E27FC236}">
                <a16:creationId xmlns:a16="http://schemas.microsoft.com/office/drawing/2014/main" id="{A5DED0E5-3421-FA5F-5A75-D2B80FE54766}"/>
              </a:ext>
            </a:extLst>
          </p:cNvPr>
          <p:cNvSpPr>
            <a:spLocks noGrp="1"/>
          </p:cNvSpPr>
          <p:nvPr>
            <p:ph type="subTitle" idx="1"/>
          </p:nvPr>
        </p:nvSpPr>
        <p:spPr>
          <a:xfrm>
            <a:off x="1932902" y="3429000"/>
            <a:ext cx="8071697" cy="1655762"/>
          </a:xfrm>
        </p:spPr>
        <p:txBody>
          <a:bodyPr>
            <a:normAutofit/>
          </a:bodyPr>
          <a:lstStyle/>
          <a:p>
            <a:pPr algn="l"/>
            <a:r>
              <a:rPr lang="tr-TR" sz="3200">
                <a:solidFill>
                  <a:schemeClr val="bg1"/>
                </a:solidFill>
              </a:rPr>
              <a:t>EMRE CAN MADENCİ 200019472</a:t>
            </a:r>
          </a:p>
          <a:p>
            <a:pPr algn="l"/>
            <a:r>
              <a:rPr lang="tr-TR" sz="3200">
                <a:solidFill>
                  <a:schemeClr val="bg1"/>
                </a:solidFill>
              </a:rPr>
              <a:t>EMRE MERT 200018014</a:t>
            </a:r>
          </a:p>
        </p:txBody>
      </p:sp>
      <p:cxnSp>
        <p:nvCxnSpPr>
          <p:cNvPr id="56" name="Straight Connector 55">
            <a:extLst>
              <a:ext uri="{FF2B5EF4-FFF2-40B4-BE49-F238E27FC236}">
                <a16:creationId xmlns:a16="http://schemas.microsoft.com/office/drawing/2014/main" id="{EC4521DE-248E-440D-AAD6-FD9E7D34B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285"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442C13FA-4C0F-42D0-9626-5BA6040D8C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6252485"/>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5970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type="wd">
                                    <p:tmPct val="15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Data concept">
            <a:extLst>
              <a:ext uri="{FF2B5EF4-FFF2-40B4-BE49-F238E27FC236}">
                <a16:creationId xmlns:a16="http://schemas.microsoft.com/office/drawing/2014/main" id="{7C792002-DE8C-430C-5FBE-DE0608A737D6}"/>
              </a:ext>
            </a:extLst>
          </p:cNvPr>
          <p:cNvPicPr>
            <a:picLocks noChangeAspect="1"/>
          </p:cNvPicPr>
          <p:nvPr/>
        </p:nvPicPr>
        <p:blipFill rotWithShape="1">
          <a:blip r:embed="rId2"/>
          <a:srcRect t="5436"/>
          <a:stretch/>
        </p:blipFill>
        <p:spPr>
          <a:xfrm>
            <a:off x="2522356" y="10"/>
            <a:ext cx="9669642" cy="6857990"/>
          </a:xfrm>
          <a:prstGeom prst="rect">
            <a:avLst/>
          </a:prstGeom>
        </p:spPr>
      </p:pic>
      <p:sp>
        <p:nvSpPr>
          <p:cNvPr id="19" name="Rectangle 1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37508F0F-0998-556A-6567-FA7AFA941B14}"/>
              </a:ext>
            </a:extLst>
          </p:cNvPr>
          <p:cNvSpPr>
            <a:spLocks noGrp="1"/>
          </p:cNvSpPr>
          <p:nvPr>
            <p:ph type="title"/>
          </p:nvPr>
        </p:nvSpPr>
        <p:spPr>
          <a:xfrm>
            <a:off x="838200" y="365125"/>
            <a:ext cx="3822189" cy="1899912"/>
          </a:xfrm>
        </p:spPr>
        <p:txBody>
          <a:bodyPr>
            <a:normAutofit/>
          </a:bodyPr>
          <a:lstStyle/>
          <a:p>
            <a:r>
              <a:rPr lang="tr-TR" sz="4000" dirty="0"/>
              <a:t>PROGRAMMING</a:t>
            </a:r>
          </a:p>
        </p:txBody>
      </p:sp>
      <p:sp>
        <p:nvSpPr>
          <p:cNvPr id="3" name="İçerik Yer Tutucusu 2">
            <a:extLst>
              <a:ext uri="{FF2B5EF4-FFF2-40B4-BE49-F238E27FC236}">
                <a16:creationId xmlns:a16="http://schemas.microsoft.com/office/drawing/2014/main" id="{43F0C68A-B20C-FAF0-FC20-54B0E1023584}"/>
              </a:ext>
            </a:extLst>
          </p:cNvPr>
          <p:cNvSpPr>
            <a:spLocks noGrp="1"/>
          </p:cNvSpPr>
          <p:nvPr>
            <p:ph idx="1"/>
          </p:nvPr>
        </p:nvSpPr>
        <p:spPr>
          <a:xfrm>
            <a:off x="838200" y="2434201"/>
            <a:ext cx="3822189" cy="3742762"/>
          </a:xfrm>
        </p:spPr>
        <p:txBody>
          <a:bodyPr>
            <a:normAutofit/>
          </a:bodyPr>
          <a:lstStyle/>
          <a:p>
            <a:r>
              <a:rPr lang="en-US" sz="1600" dirty="0"/>
              <a:t>We initially started developing the animal detection system using the YOLOv8 model. We created our custom dataset using the </a:t>
            </a:r>
            <a:r>
              <a:rPr lang="en-US" sz="1600" dirty="0" err="1"/>
              <a:t>Roboflow</a:t>
            </a:r>
            <a:r>
              <a:rPr lang="en-US" sz="1600" dirty="0"/>
              <a:t> platform and integrated the audio playback functionality into this dataset. For controlling our servo motor, we used a code in Arduino that runs in a loop with adjustable rhythm. The Arduino is powered by a Raspberry Pi, allowing the entire system to operate with a single power input.</a:t>
            </a:r>
            <a:endParaRPr lang="tr-TR" sz="1600" dirty="0"/>
          </a:p>
        </p:txBody>
      </p:sp>
    </p:spTree>
    <p:extLst>
      <p:ext uri="{BB962C8B-B14F-4D97-AF65-F5344CB8AC3E}">
        <p14:creationId xmlns:p14="http://schemas.microsoft.com/office/powerpoint/2010/main" val="28431599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Hayvantest">
            <a:hlinkClick r:id="" action="ppaction://media"/>
            <a:extLst>
              <a:ext uri="{FF2B5EF4-FFF2-40B4-BE49-F238E27FC236}">
                <a16:creationId xmlns:a16="http://schemas.microsoft.com/office/drawing/2014/main" id="{C86EF353-FCDF-8E13-DF8D-250D687A96C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61592" y="315967"/>
            <a:ext cx="11068049" cy="6225637"/>
          </a:xfrm>
        </p:spPr>
      </p:pic>
    </p:spTree>
    <p:extLst>
      <p:ext uri="{BB962C8B-B14F-4D97-AF65-F5344CB8AC3E}">
        <p14:creationId xmlns:p14="http://schemas.microsoft.com/office/powerpoint/2010/main" val="244919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3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79ABB86-E2BD-3A5F-B265-8AF255054A29}"/>
              </a:ext>
            </a:extLst>
          </p:cNvPr>
          <p:cNvSpPr>
            <a:spLocks noGrp="1"/>
          </p:cNvSpPr>
          <p:nvPr>
            <p:ph type="title"/>
          </p:nvPr>
        </p:nvSpPr>
        <p:spPr/>
        <p:txBody>
          <a:bodyPr/>
          <a:lstStyle/>
          <a:p>
            <a:r>
              <a:rPr lang="tr-TR" dirty="0" err="1"/>
              <a:t>Thanks</a:t>
            </a:r>
            <a:r>
              <a:rPr lang="tr-TR" dirty="0"/>
              <a:t> </a:t>
            </a:r>
            <a:r>
              <a:rPr lang="tr-TR" dirty="0" err="1"/>
              <a:t>for</a:t>
            </a:r>
            <a:r>
              <a:rPr lang="tr-TR" dirty="0"/>
              <a:t> </a:t>
            </a:r>
            <a:r>
              <a:rPr lang="tr-TR" dirty="0" err="1"/>
              <a:t>Watching</a:t>
            </a:r>
            <a:endParaRPr lang="tr-TR" dirty="0"/>
          </a:p>
        </p:txBody>
      </p:sp>
    </p:spTree>
    <p:extLst>
      <p:ext uri="{BB962C8B-B14F-4D97-AF65-F5344CB8AC3E}">
        <p14:creationId xmlns:p14="http://schemas.microsoft.com/office/powerpoint/2010/main" val="1229155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Başlık 1">
            <a:extLst>
              <a:ext uri="{FF2B5EF4-FFF2-40B4-BE49-F238E27FC236}">
                <a16:creationId xmlns:a16="http://schemas.microsoft.com/office/drawing/2014/main" id="{B9F71DA0-FAD6-90D5-49CE-B23435DAFC2B}"/>
              </a:ext>
            </a:extLst>
          </p:cNvPr>
          <p:cNvSpPr>
            <a:spLocks noGrp="1"/>
          </p:cNvSpPr>
          <p:nvPr>
            <p:ph type="title"/>
          </p:nvPr>
        </p:nvSpPr>
        <p:spPr>
          <a:xfrm>
            <a:off x="838200" y="669925"/>
            <a:ext cx="4508946" cy="1325563"/>
          </a:xfrm>
        </p:spPr>
        <p:txBody>
          <a:bodyPr anchor="b">
            <a:normAutofit/>
          </a:bodyPr>
          <a:lstStyle/>
          <a:p>
            <a:pPr algn="r"/>
            <a:r>
              <a:rPr lang="tr-TR">
                <a:solidFill>
                  <a:schemeClr val="bg1"/>
                </a:solidFill>
              </a:rPr>
              <a:t>CONTENTS</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BAAF52C3-17A9-CCC7-00EA-F6FA74B5FEFD}"/>
              </a:ext>
            </a:extLst>
          </p:cNvPr>
          <p:cNvSpPr>
            <a:spLocks noGrp="1"/>
          </p:cNvSpPr>
          <p:nvPr>
            <p:ph idx="1"/>
          </p:nvPr>
        </p:nvSpPr>
        <p:spPr>
          <a:xfrm>
            <a:off x="1392667" y="2398957"/>
            <a:ext cx="9406666" cy="3526144"/>
          </a:xfrm>
        </p:spPr>
        <p:txBody>
          <a:bodyPr>
            <a:normAutofit/>
          </a:bodyPr>
          <a:lstStyle/>
          <a:p>
            <a:r>
              <a:rPr lang="tr-TR" sz="2000" dirty="0" err="1">
                <a:solidFill>
                  <a:schemeClr val="bg1"/>
                </a:solidFill>
              </a:rPr>
              <a:t>Introduction</a:t>
            </a:r>
            <a:endParaRPr lang="tr-TR" sz="2000" dirty="0">
              <a:solidFill>
                <a:schemeClr val="bg1"/>
              </a:solidFill>
            </a:endParaRPr>
          </a:p>
          <a:p>
            <a:r>
              <a:rPr lang="en-US" sz="2000" dirty="0">
                <a:solidFill>
                  <a:schemeClr val="bg1"/>
                </a:solidFill>
              </a:rPr>
              <a:t>What is the purpose of our project?</a:t>
            </a:r>
            <a:endParaRPr lang="tr-TR" sz="2000" dirty="0">
              <a:solidFill>
                <a:schemeClr val="bg1"/>
              </a:solidFill>
            </a:endParaRPr>
          </a:p>
          <a:p>
            <a:r>
              <a:rPr lang="tr-TR" sz="2000" dirty="0" err="1">
                <a:solidFill>
                  <a:schemeClr val="bg1"/>
                </a:solidFill>
              </a:rPr>
              <a:t>What</a:t>
            </a:r>
            <a:r>
              <a:rPr lang="tr-TR" sz="2000" dirty="0">
                <a:solidFill>
                  <a:schemeClr val="bg1"/>
                </a:solidFill>
              </a:rPr>
              <a:t> is </a:t>
            </a:r>
            <a:r>
              <a:rPr lang="tr-TR" sz="2000" dirty="0" err="1">
                <a:solidFill>
                  <a:schemeClr val="bg1"/>
                </a:solidFill>
              </a:rPr>
              <a:t>Area</a:t>
            </a:r>
            <a:r>
              <a:rPr lang="tr-TR" sz="2000" dirty="0">
                <a:solidFill>
                  <a:schemeClr val="bg1"/>
                </a:solidFill>
              </a:rPr>
              <a:t> </a:t>
            </a:r>
            <a:r>
              <a:rPr lang="tr-TR" sz="2000" dirty="0" err="1">
                <a:solidFill>
                  <a:schemeClr val="bg1"/>
                </a:solidFill>
              </a:rPr>
              <a:t>Protection</a:t>
            </a:r>
            <a:r>
              <a:rPr lang="tr-TR" sz="2000" dirty="0">
                <a:solidFill>
                  <a:schemeClr val="bg1"/>
                </a:solidFill>
              </a:rPr>
              <a:t> </a:t>
            </a:r>
            <a:r>
              <a:rPr lang="tr-TR" sz="2000" dirty="0" err="1">
                <a:solidFill>
                  <a:schemeClr val="bg1"/>
                </a:solidFill>
              </a:rPr>
              <a:t>Turret</a:t>
            </a:r>
            <a:r>
              <a:rPr lang="tr-TR" sz="2000" dirty="0">
                <a:solidFill>
                  <a:schemeClr val="bg1"/>
                </a:solidFill>
              </a:rPr>
              <a:t>?</a:t>
            </a:r>
          </a:p>
          <a:p>
            <a:r>
              <a:rPr lang="tr-TR" sz="2000" dirty="0">
                <a:solidFill>
                  <a:schemeClr val="bg1"/>
                </a:solidFill>
              </a:rPr>
              <a:t>How </a:t>
            </a:r>
            <a:r>
              <a:rPr lang="tr-TR" sz="2000" dirty="0" err="1">
                <a:solidFill>
                  <a:schemeClr val="bg1"/>
                </a:solidFill>
              </a:rPr>
              <a:t>its</a:t>
            </a:r>
            <a:r>
              <a:rPr lang="tr-TR" sz="2000" dirty="0">
                <a:solidFill>
                  <a:schemeClr val="bg1"/>
                </a:solidFill>
              </a:rPr>
              <a:t> </a:t>
            </a:r>
            <a:r>
              <a:rPr lang="tr-TR" sz="2000" dirty="0" err="1">
                <a:solidFill>
                  <a:schemeClr val="bg1"/>
                </a:solidFill>
              </a:rPr>
              <a:t>Work</a:t>
            </a:r>
            <a:r>
              <a:rPr lang="tr-TR" sz="2000" dirty="0">
                <a:solidFill>
                  <a:schemeClr val="bg1"/>
                </a:solidFill>
              </a:rPr>
              <a:t>?</a:t>
            </a:r>
          </a:p>
          <a:p>
            <a:r>
              <a:rPr lang="tr-TR" sz="2000" dirty="0" err="1">
                <a:solidFill>
                  <a:schemeClr val="bg1"/>
                </a:solidFill>
              </a:rPr>
              <a:t>Methods</a:t>
            </a:r>
            <a:endParaRPr lang="tr-TR" sz="2000" dirty="0">
              <a:solidFill>
                <a:schemeClr val="bg1"/>
              </a:solidFill>
            </a:endParaRPr>
          </a:p>
          <a:p>
            <a:r>
              <a:rPr lang="tr-TR" sz="2000" dirty="0">
                <a:solidFill>
                  <a:schemeClr val="bg1"/>
                </a:solidFill>
              </a:rPr>
              <a:t>Design</a:t>
            </a:r>
          </a:p>
          <a:p>
            <a:r>
              <a:rPr lang="tr-TR" sz="2000" dirty="0">
                <a:solidFill>
                  <a:schemeClr val="bg1"/>
                </a:solidFill>
              </a:rPr>
              <a:t>Programming</a:t>
            </a:r>
          </a:p>
          <a:p>
            <a:r>
              <a:rPr lang="tr-TR" sz="2000" dirty="0" err="1">
                <a:solidFill>
                  <a:schemeClr val="bg1"/>
                </a:solidFill>
              </a:rPr>
              <a:t>Conclusion</a:t>
            </a:r>
            <a:endParaRPr lang="tr-TR" sz="2000" dirty="0">
              <a:solidFill>
                <a:schemeClr val="bg1"/>
              </a:solidFill>
            </a:endParaRPr>
          </a:p>
        </p:txBody>
      </p:sp>
      <p:sp>
        <p:nvSpPr>
          <p:cNvPr id="19"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8917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Old house on a field">
            <a:extLst>
              <a:ext uri="{FF2B5EF4-FFF2-40B4-BE49-F238E27FC236}">
                <a16:creationId xmlns:a16="http://schemas.microsoft.com/office/drawing/2014/main" id="{886C233D-0459-70BC-D422-894608A1A5C0}"/>
              </a:ext>
            </a:extLst>
          </p:cNvPr>
          <p:cNvPicPr>
            <a:picLocks noChangeAspect="1"/>
          </p:cNvPicPr>
          <p:nvPr/>
        </p:nvPicPr>
        <p:blipFill rotWithShape="1">
          <a:blip r:embed="rId2">
            <a:alphaModFix amt="40000"/>
          </a:blip>
          <a:srcRect b="15730"/>
          <a:stretch/>
        </p:blipFill>
        <p:spPr>
          <a:xfrm>
            <a:off x="20" y="10"/>
            <a:ext cx="12191979" cy="6857990"/>
          </a:xfrm>
          <a:prstGeom prst="rect">
            <a:avLst/>
          </a:prstGeom>
        </p:spPr>
      </p:pic>
      <p:sp>
        <p:nvSpPr>
          <p:cNvPr id="2" name="Başlık 1">
            <a:extLst>
              <a:ext uri="{FF2B5EF4-FFF2-40B4-BE49-F238E27FC236}">
                <a16:creationId xmlns:a16="http://schemas.microsoft.com/office/drawing/2014/main" id="{04856BE1-ABB3-ED62-6E54-B4AE6684374D}"/>
              </a:ext>
            </a:extLst>
          </p:cNvPr>
          <p:cNvSpPr>
            <a:spLocks noGrp="1"/>
          </p:cNvSpPr>
          <p:nvPr>
            <p:ph type="title"/>
          </p:nvPr>
        </p:nvSpPr>
        <p:spPr>
          <a:xfrm>
            <a:off x="841249" y="941832"/>
            <a:ext cx="10506456" cy="2057400"/>
          </a:xfrm>
        </p:spPr>
        <p:txBody>
          <a:bodyPr anchor="b">
            <a:normAutofit/>
          </a:bodyPr>
          <a:lstStyle/>
          <a:p>
            <a:r>
              <a:rPr lang="tr-TR" sz="5000" dirty="0">
                <a:solidFill>
                  <a:schemeClr val="bg1"/>
                </a:solidFill>
              </a:rPr>
              <a:t>INTRODUCTION</a:t>
            </a:r>
          </a:p>
        </p:txBody>
      </p:sp>
      <p:sp>
        <p:nvSpPr>
          <p:cNvPr id="11" name="Rectangle 1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İçerik Yer Tutucusu 2">
            <a:extLst>
              <a:ext uri="{FF2B5EF4-FFF2-40B4-BE49-F238E27FC236}">
                <a16:creationId xmlns:a16="http://schemas.microsoft.com/office/drawing/2014/main" id="{35FB199E-488B-FC65-0414-1D4F7AD43F05}"/>
              </a:ext>
            </a:extLst>
          </p:cNvPr>
          <p:cNvSpPr>
            <a:spLocks noGrp="1"/>
          </p:cNvSpPr>
          <p:nvPr>
            <p:ph idx="1"/>
          </p:nvPr>
        </p:nvSpPr>
        <p:spPr>
          <a:xfrm>
            <a:off x="841248" y="3502152"/>
            <a:ext cx="10506456" cy="2670048"/>
          </a:xfrm>
        </p:spPr>
        <p:txBody>
          <a:bodyPr>
            <a:normAutofit/>
          </a:bodyPr>
          <a:lstStyle/>
          <a:p>
            <a:pPr marL="0" indent="0">
              <a:buNone/>
            </a:pPr>
            <a:r>
              <a:rPr lang="en-US" sz="20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Agriculture and animal husbandry have been fundamental to human civilizations since the dawn of settlement. However, these activities conducted in natural areas face constant threats. Imagine wild boars ravaging cornfields or sly foxes preying on defenseless chickens. Throughout history, farmers have devised various tools to combat these dangers, like placing honeycombs high in tree trunks to elude bears or surrounding fields with barbed wire fences</a:t>
            </a:r>
            <a:r>
              <a:rPr lang="tr-TR" sz="20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a:t>
            </a:r>
          </a:p>
          <a:p>
            <a:pPr marL="0" indent="0">
              <a:buNone/>
            </a:pPr>
            <a:endParaRPr lang="tr-TR" sz="2000" dirty="0">
              <a:solidFill>
                <a:schemeClr val="bg1"/>
              </a:solidFill>
            </a:endParaRPr>
          </a:p>
        </p:txBody>
      </p:sp>
    </p:spTree>
    <p:extLst>
      <p:ext uri="{BB962C8B-B14F-4D97-AF65-F5344CB8AC3E}">
        <p14:creationId xmlns:p14="http://schemas.microsoft.com/office/powerpoint/2010/main" val="29137021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Fill">
            <a:extLst>
              <a:ext uri="{FF2B5EF4-FFF2-40B4-BE49-F238E27FC236}">
                <a16:creationId xmlns:a16="http://schemas.microsoft.com/office/drawing/2014/main" id="{9DAE9059-5BC0-4B75-B536-54BFB08FFE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63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fill">
            <a:extLst>
              <a:ext uri="{FF2B5EF4-FFF2-40B4-BE49-F238E27FC236}">
                <a16:creationId xmlns:a16="http://schemas.microsoft.com/office/drawing/2014/main" id="{F17EE558-8341-47F3-B29A-14E701B362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634"/>
            <a:ext cx="12188949"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4" descr="Shadows of bull fighting a bear">
            <a:extLst>
              <a:ext uri="{FF2B5EF4-FFF2-40B4-BE49-F238E27FC236}">
                <a16:creationId xmlns:a16="http://schemas.microsoft.com/office/drawing/2014/main" id="{994599DC-AB3A-3B6B-D663-953224ADAAAA}"/>
              </a:ext>
            </a:extLst>
          </p:cNvPr>
          <p:cNvPicPr>
            <a:picLocks noChangeAspect="1"/>
          </p:cNvPicPr>
          <p:nvPr/>
        </p:nvPicPr>
        <p:blipFill rotWithShape="1">
          <a:blip r:embed="rId2">
            <a:alphaModFix amt="31000"/>
          </a:blip>
          <a:srcRect t="10696" b="5034"/>
          <a:stretch/>
        </p:blipFill>
        <p:spPr>
          <a:xfrm>
            <a:off x="3048" y="14767"/>
            <a:ext cx="12192001" cy="6858000"/>
          </a:xfrm>
          <a:prstGeom prst="rect">
            <a:avLst/>
          </a:prstGeom>
        </p:spPr>
      </p:pic>
      <p:grpSp>
        <p:nvGrpSpPr>
          <p:cNvPr id="24" name="Group 12">
            <a:extLst>
              <a:ext uri="{FF2B5EF4-FFF2-40B4-BE49-F238E27FC236}">
                <a16:creationId xmlns:a16="http://schemas.microsoft.com/office/drawing/2014/main" id="{73FC59CD-C9DA-4650-8128-10CD2396E33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14" name="Freeform: Shape 13">
              <a:extLst>
                <a:ext uri="{FF2B5EF4-FFF2-40B4-BE49-F238E27FC236}">
                  <a16:creationId xmlns:a16="http://schemas.microsoft.com/office/drawing/2014/main" id="{5987BEC2-A37A-4BD2-B378-ED56E0786B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8A84300-60A4-4D45-BC17-FE0C4F193D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84AD69DF-D02A-4EED-92C3-CA0EBA0471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75F2D3B-3AD8-4842-8C23-DF279210C9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2FCF15B7-4678-4175-81C2-84308D09BA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0DC6AEC7-0ECD-41FC-9A7D-4CCCCBC307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1B8BBA06-D341-464C-8CF0-207A7D2A0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Başlık 1">
            <a:extLst>
              <a:ext uri="{FF2B5EF4-FFF2-40B4-BE49-F238E27FC236}">
                <a16:creationId xmlns:a16="http://schemas.microsoft.com/office/drawing/2014/main" id="{2C7E94AF-99A6-D8B5-DB0B-FFC30B6120F2}"/>
              </a:ext>
            </a:extLst>
          </p:cNvPr>
          <p:cNvSpPr>
            <a:spLocks noGrp="1"/>
          </p:cNvSpPr>
          <p:nvPr>
            <p:ph type="title"/>
          </p:nvPr>
        </p:nvSpPr>
        <p:spPr>
          <a:xfrm>
            <a:off x="1019556" y="383457"/>
            <a:ext cx="10158984" cy="2686825"/>
          </a:xfrm>
        </p:spPr>
        <p:txBody>
          <a:bodyPr anchor="b">
            <a:normAutofit/>
          </a:bodyPr>
          <a:lstStyle/>
          <a:p>
            <a:pPr algn="ctr"/>
            <a:r>
              <a:rPr lang="en-US" sz="4800">
                <a:solidFill>
                  <a:schemeClr val="bg1"/>
                </a:solidFill>
              </a:rPr>
              <a:t>What is the purpose of our project?</a:t>
            </a:r>
            <a:br>
              <a:rPr lang="tr-TR" sz="4800">
                <a:solidFill>
                  <a:schemeClr val="bg1"/>
                </a:solidFill>
              </a:rPr>
            </a:br>
            <a:endParaRPr lang="tr-TR" sz="4800">
              <a:solidFill>
                <a:schemeClr val="bg1"/>
              </a:solidFill>
            </a:endParaRPr>
          </a:p>
        </p:txBody>
      </p:sp>
      <p:sp>
        <p:nvSpPr>
          <p:cNvPr id="3" name="İçerik Yer Tutucusu 2">
            <a:extLst>
              <a:ext uri="{FF2B5EF4-FFF2-40B4-BE49-F238E27FC236}">
                <a16:creationId xmlns:a16="http://schemas.microsoft.com/office/drawing/2014/main" id="{A3CDE412-1CBC-2E8D-030B-52D515E10483}"/>
              </a:ext>
            </a:extLst>
          </p:cNvPr>
          <p:cNvSpPr>
            <a:spLocks noGrp="1"/>
          </p:cNvSpPr>
          <p:nvPr>
            <p:ph idx="1"/>
          </p:nvPr>
        </p:nvSpPr>
        <p:spPr>
          <a:xfrm>
            <a:off x="1019556" y="3183805"/>
            <a:ext cx="10158984" cy="3094165"/>
          </a:xfrm>
        </p:spPr>
        <p:txBody>
          <a:bodyPr anchor="t">
            <a:normAutofit/>
          </a:bodyPr>
          <a:lstStyle/>
          <a:p>
            <a:pPr algn="ctr">
              <a:spcBef>
                <a:spcPts val="800"/>
              </a:spcBef>
              <a:spcAft>
                <a:spcPts val="800"/>
              </a:spcAft>
            </a:pPr>
            <a:r>
              <a:rPr lang="tr-TR" sz="18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Our project aims to protect the area by deterring wild animals using sound and light, and to protect the owners of the area from material and physical damage.</a:t>
            </a:r>
          </a:p>
          <a:p>
            <a:pPr algn="ctr">
              <a:spcBef>
                <a:spcPts val="800"/>
              </a:spcBef>
              <a:spcAft>
                <a:spcPts val="800"/>
              </a:spcAft>
            </a:pPr>
            <a:r>
              <a:rPr lang="tr-TR" sz="18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It detects wild animals by monitoring the area with its camera. When a wild animal is detected, the turret turns in that direction and warns the animal with its sound and light alarm devices. These warnings disorient and scare the animal, deterring it from the area.</a:t>
            </a:r>
          </a:p>
          <a:p>
            <a:pPr algn="ctr"/>
            <a:endParaRPr lang="tr-TR" sz="1800">
              <a:solidFill>
                <a:schemeClr val="bg1"/>
              </a:solidFill>
            </a:endParaRPr>
          </a:p>
        </p:txBody>
      </p:sp>
    </p:spTree>
    <p:extLst>
      <p:ext uri="{BB962C8B-B14F-4D97-AF65-F5344CB8AC3E}">
        <p14:creationId xmlns:p14="http://schemas.microsoft.com/office/powerpoint/2010/main" val="974068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Old house on a field">
            <a:extLst>
              <a:ext uri="{FF2B5EF4-FFF2-40B4-BE49-F238E27FC236}">
                <a16:creationId xmlns:a16="http://schemas.microsoft.com/office/drawing/2014/main" id="{886C233D-0459-70BC-D422-894608A1A5C0}"/>
              </a:ext>
            </a:extLst>
          </p:cNvPr>
          <p:cNvPicPr>
            <a:picLocks noChangeAspect="1"/>
          </p:cNvPicPr>
          <p:nvPr/>
        </p:nvPicPr>
        <p:blipFill rotWithShape="1">
          <a:blip r:embed="rId2">
            <a:alphaModFix amt="40000"/>
          </a:blip>
          <a:srcRect b="15730"/>
          <a:stretch/>
        </p:blipFill>
        <p:spPr>
          <a:xfrm>
            <a:off x="20" y="10"/>
            <a:ext cx="12191979" cy="6857990"/>
          </a:xfrm>
          <a:prstGeom prst="rect">
            <a:avLst/>
          </a:prstGeom>
        </p:spPr>
      </p:pic>
      <p:sp>
        <p:nvSpPr>
          <p:cNvPr id="2" name="Başlık 1">
            <a:extLst>
              <a:ext uri="{FF2B5EF4-FFF2-40B4-BE49-F238E27FC236}">
                <a16:creationId xmlns:a16="http://schemas.microsoft.com/office/drawing/2014/main" id="{04856BE1-ABB3-ED62-6E54-B4AE6684374D}"/>
              </a:ext>
            </a:extLst>
          </p:cNvPr>
          <p:cNvSpPr>
            <a:spLocks noGrp="1"/>
          </p:cNvSpPr>
          <p:nvPr>
            <p:ph type="title"/>
          </p:nvPr>
        </p:nvSpPr>
        <p:spPr>
          <a:xfrm>
            <a:off x="841249" y="941832"/>
            <a:ext cx="10506456" cy="2057400"/>
          </a:xfrm>
        </p:spPr>
        <p:txBody>
          <a:bodyPr anchor="b">
            <a:normAutofit/>
          </a:bodyPr>
          <a:lstStyle/>
          <a:p>
            <a:r>
              <a:rPr lang="tr-TR" sz="5000" dirty="0" err="1">
                <a:solidFill>
                  <a:schemeClr val="bg1"/>
                </a:solidFill>
              </a:rPr>
              <a:t>What</a:t>
            </a:r>
            <a:r>
              <a:rPr lang="tr-TR" sz="5000" dirty="0">
                <a:solidFill>
                  <a:schemeClr val="bg1"/>
                </a:solidFill>
              </a:rPr>
              <a:t>  is </a:t>
            </a:r>
            <a:r>
              <a:rPr lang="tr-TR" sz="5000" dirty="0" err="1">
                <a:solidFill>
                  <a:schemeClr val="bg1"/>
                </a:solidFill>
              </a:rPr>
              <a:t>Area</a:t>
            </a:r>
            <a:r>
              <a:rPr lang="tr-TR" sz="5000" dirty="0">
                <a:solidFill>
                  <a:schemeClr val="bg1"/>
                </a:solidFill>
              </a:rPr>
              <a:t> </a:t>
            </a:r>
            <a:r>
              <a:rPr lang="tr-TR" sz="5000" dirty="0" err="1">
                <a:solidFill>
                  <a:schemeClr val="bg1"/>
                </a:solidFill>
              </a:rPr>
              <a:t>Protection</a:t>
            </a:r>
            <a:r>
              <a:rPr lang="tr-TR" sz="5000" dirty="0">
                <a:solidFill>
                  <a:schemeClr val="bg1"/>
                </a:solidFill>
              </a:rPr>
              <a:t> </a:t>
            </a:r>
            <a:r>
              <a:rPr lang="tr-TR" sz="5000" dirty="0" err="1">
                <a:solidFill>
                  <a:schemeClr val="bg1"/>
                </a:solidFill>
              </a:rPr>
              <a:t>Turret</a:t>
            </a:r>
            <a:endParaRPr lang="tr-TR" sz="5000" dirty="0">
              <a:solidFill>
                <a:schemeClr val="bg1"/>
              </a:solidFill>
            </a:endParaRPr>
          </a:p>
        </p:txBody>
      </p:sp>
      <p:sp>
        <p:nvSpPr>
          <p:cNvPr id="11" name="Rectangle 1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İçerik Yer Tutucusu 2">
            <a:extLst>
              <a:ext uri="{FF2B5EF4-FFF2-40B4-BE49-F238E27FC236}">
                <a16:creationId xmlns:a16="http://schemas.microsoft.com/office/drawing/2014/main" id="{35FB199E-488B-FC65-0414-1D4F7AD43F05}"/>
              </a:ext>
            </a:extLst>
          </p:cNvPr>
          <p:cNvSpPr>
            <a:spLocks noGrp="1"/>
          </p:cNvSpPr>
          <p:nvPr>
            <p:ph idx="1"/>
          </p:nvPr>
        </p:nvSpPr>
        <p:spPr>
          <a:xfrm>
            <a:off x="841248" y="3502152"/>
            <a:ext cx="10506456" cy="2670048"/>
          </a:xfrm>
        </p:spPr>
        <p:txBody>
          <a:bodyPr>
            <a:normAutofit/>
          </a:bodyPr>
          <a:lstStyle/>
          <a:p>
            <a:pPr marL="0" indent="0">
              <a:buNone/>
            </a:pPr>
            <a:r>
              <a:rPr lang="en-US" sz="20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In the natural world, wild animals can sometimes damage production facilities and residential areas such as fields, beehives, and country homes. This damage can lead to crop loss, property damage, and even injuries. To protect these areas from wild animals, defense turret can be used.</a:t>
            </a:r>
          </a:p>
        </p:txBody>
      </p:sp>
    </p:spTree>
    <p:extLst>
      <p:ext uri="{BB962C8B-B14F-4D97-AF65-F5344CB8AC3E}">
        <p14:creationId xmlns:p14="http://schemas.microsoft.com/office/powerpoint/2010/main" val="4271140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9" name="Rectangle 18">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40A85B81-6EDB-5CC9-A7A6-09DADABF7890}"/>
              </a:ext>
            </a:extLst>
          </p:cNvPr>
          <p:cNvSpPr>
            <a:spLocks noGrp="1"/>
          </p:cNvSpPr>
          <p:nvPr>
            <p:ph type="title"/>
          </p:nvPr>
        </p:nvSpPr>
        <p:spPr>
          <a:xfrm>
            <a:off x="761803" y="350196"/>
            <a:ext cx="4646904" cy="1624520"/>
          </a:xfrm>
        </p:spPr>
        <p:txBody>
          <a:bodyPr anchor="ctr">
            <a:normAutofit/>
          </a:bodyPr>
          <a:lstStyle/>
          <a:p>
            <a:r>
              <a:rPr lang="tr-TR" sz="4000"/>
              <a:t>How its work?</a:t>
            </a:r>
          </a:p>
        </p:txBody>
      </p:sp>
      <p:sp>
        <p:nvSpPr>
          <p:cNvPr id="3" name="İçerik Yer Tutucusu 2">
            <a:extLst>
              <a:ext uri="{FF2B5EF4-FFF2-40B4-BE49-F238E27FC236}">
                <a16:creationId xmlns:a16="http://schemas.microsoft.com/office/drawing/2014/main" id="{B9B67B38-6977-6BFB-5AEB-7A797AD3452B}"/>
              </a:ext>
            </a:extLst>
          </p:cNvPr>
          <p:cNvSpPr>
            <a:spLocks noGrp="1"/>
          </p:cNvSpPr>
          <p:nvPr>
            <p:ph idx="1"/>
          </p:nvPr>
        </p:nvSpPr>
        <p:spPr>
          <a:xfrm>
            <a:off x="761802" y="2743200"/>
            <a:ext cx="4646905" cy="3613149"/>
          </a:xfrm>
        </p:spPr>
        <p:txBody>
          <a:bodyPr anchor="ctr">
            <a:normAutofit/>
          </a:bodyPr>
          <a:lstStyle/>
          <a:p>
            <a:r>
              <a:rPr lang="en-US" sz="1700" b="0" i="0">
                <a:effectLst/>
              </a:rPr>
              <a:t>Through its camera system, it detects animals in its surroundings and utilizes the YOLO (You Only Look Once) algorithm to identify and categorize them. This technology is designed to ensure the safety of designated areas by accurately and promptly classifying detected animal species. To deter these animals from the area, the system emits appropriate warning sounds, providing an effective method of deterrence. This system stands out as an innovative solution aimed at protecting both the animals and the designated area.</a:t>
            </a:r>
            <a:endParaRPr lang="tr-TR" sz="1700"/>
          </a:p>
        </p:txBody>
      </p:sp>
      <p:pic>
        <p:nvPicPr>
          <p:cNvPr id="13" name="Picture 12" descr="Shadows of bull fighting a bear">
            <a:extLst>
              <a:ext uri="{FF2B5EF4-FFF2-40B4-BE49-F238E27FC236}">
                <a16:creationId xmlns:a16="http://schemas.microsoft.com/office/drawing/2014/main" id="{F519E64D-CB94-5974-A156-5B030513DC85}"/>
              </a:ext>
            </a:extLst>
          </p:cNvPr>
          <p:cNvPicPr>
            <a:picLocks noChangeAspect="1"/>
          </p:cNvPicPr>
          <p:nvPr/>
        </p:nvPicPr>
        <p:blipFill rotWithShape="1">
          <a:blip r:embed="rId2"/>
          <a:srcRect l="22891" r="17708" b="-2"/>
          <a:stretch/>
        </p:blipFill>
        <p:spPr>
          <a:xfrm>
            <a:off x="6096000" y="1"/>
            <a:ext cx="6102825" cy="6858000"/>
          </a:xfrm>
          <a:prstGeom prst="rect">
            <a:avLst/>
          </a:prstGeom>
        </p:spPr>
      </p:pic>
    </p:spTree>
    <p:extLst>
      <p:ext uri="{BB962C8B-B14F-4D97-AF65-F5344CB8AC3E}">
        <p14:creationId xmlns:p14="http://schemas.microsoft.com/office/powerpoint/2010/main" val="1971795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3D1D8153-A931-5809-F697-1FD257F7C8E6}"/>
              </a:ext>
            </a:extLst>
          </p:cNvPr>
          <p:cNvSpPr>
            <a:spLocks noGrp="1"/>
          </p:cNvSpPr>
          <p:nvPr>
            <p:ph type="title"/>
          </p:nvPr>
        </p:nvSpPr>
        <p:spPr>
          <a:xfrm>
            <a:off x="6803409" y="762001"/>
            <a:ext cx="4156512" cy="1708244"/>
          </a:xfrm>
        </p:spPr>
        <p:txBody>
          <a:bodyPr anchor="ctr">
            <a:normAutofit/>
          </a:bodyPr>
          <a:lstStyle/>
          <a:p>
            <a:r>
              <a:rPr lang="tr-TR" sz="4000"/>
              <a:t>Methods</a:t>
            </a:r>
          </a:p>
        </p:txBody>
      </p:sp>
      <p:pic>
        <p:nvPicPr>
          <p:cNvPr id="5" name="Picture 4" descr="Electronics protoboard">
            <a:extLst>
              <a:ext uri="{FF2B5EF4-FFF2-40B4-BE49-F238E27FC236}">
                <a16:creationId xmlns:a16="http://schemas.microsoft.com/office/drawing/2014/main" id="{3F997162-20F5-7B94-D100-026758FBB878}"/>
              </a:ext>
            </a:extLst>
          </p:cNvPr>
          <p:cNvPicPr>
            <a:picLocks noChangeAspect="1"/>
          </p:cNvPicPr>
          <p:nvPr/>
        </p:nvPicPr>
        <p:blipFill rotWithShape="1">
          <a:blip r:embed="rId2"/>
          <a:srcRect l="3331" r="37335" b="-2"/>
          <a:stretch/>
        </p:blipFill>
        <p:spPr>
          <a:xfrm>
            <a:off x="-1" y="-2"/>
            <a:ext cx="6096001" cy="6858002"/>
          </a:xfrm>
          <a:prstGeom prst="rect">
            <a:avLst/>
          </a:prstGeom>
        </p:spPr>
      </p:pic>
      <p:sp>
        <p:nvSpPr>
          <p:cNvPr id="3" name="İçerik Yer Tutucusu 2">
            <a:extLst>
              <a:ext uri="{FF2B5EF4-FFF2-40B4-BE49-F238E27FC236}">
                <a16:creationId xmlns:a16="http://schemas.microsoft.com/office/drawing/2014/main" id="{89E6B17B-1E48-6F65-1037-A4AB1033B262}"/>
              </a:ext>
            </a:extLst>
          </p:cNvPr>
          <p:cNvSpPr>
            <a:spLocks noGrp="1"/>
          </p:cNvSpPr>
          <p:nvPr>
            <p:ph idx="1"/>
          </p:nvPr>
        </p:nvSpPr>
        <p:spPr>
          <a:xfrm>
            <a:off x="6803409" y="2470245"/>
            <a:ext cx="4156512" cy="3769835"/>
          </a:xfrm>
        </p:spPr>
        <p:txBody>
          <a:bodyPr anchor="ctr">
            <a:normAutofit/>
          </a:bodyPr>
          <a:lstStyle/>
          <a:p>
            <a:r>
              <a:rPr lang="en-US" sz="2000" b="0" i="0" dirty="0">
                <a:effectLst/>
              </a:rPr>
              <a:t>After trying various methods, we concluded that the current system is the most stable and functional. In our current system, the servo motor is controlled by Arduino and rotates in a specific sequence. The Raspberry Pi, on the other hand, processes the image from the camera mounted on the motor and triggers an alarm when it detects an animal.</a:t>
            </a:r>
            <a:endParaRPr lang="tr-TR" sz="2000" dirty="0"/>
          </a:p>
        </p:txBody>
      </p:sp>
    </p:spTree>
    <p:extLst>
      <p:ext uri="{BB962C8B-B14F-4D97-AF65-F5344CB8AC3E}">
        <p14:creationId xmlns:p14="http://schemas.microsoft.com/office/powerpoint/2010/main" val="34690382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Slide Background">
            <a:extLst>
              <a:ext uri="{FF2B5EF4-FFF2-40B4-BE49-F238E27FC236}">
                <a16:creationId xmlns:a16="http://schemas.microsoft.com/office/drawing/2014/main" id="{7DE220E6-BA55-4F04-B3C4-F4985F3E7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0" name="tint">
            <a:extLst>
              <a:ext uri="{FF2B5EF4-FFF2-40B4-BE49-F238E27FC236}">
                <a16:creationId xmlns:a16="http://schemas.microsoft.com/office/drawing/2014/main" id="{5AE190BC-D2FD-433E-AB89-0DF68EFD6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5644" y="0"/>
            <a:ext cx="1046356"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useBgFill="1">
        <p:nvSpPr>
          <p:cNvPr id="32" name="Rectangle 31">
            <a:extLst>
              <a:ext uri="{FF2B5EF4-FFF2-40B4-BE49-F238E27FC236}">
                <a16:creationId xmlns:a16="http://schemas.microsoft.com/office/drawing/2014/main" id="{43E8FEA2-54EE-4F84-B5DB-A055A7D80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6444" y="0"/>
            <a:ext cx="6075554" cy="6858000"/>
          </a:xfrm>
          <a:prstGeom prst="rect">
            <a:avLst/>
          </a:prstGeom>
          <a:ln>
            <a:noFill/>
          </a:ln>
          <a:effectLst>
            <a:outerShdw blurRad="508000" dist="190500" dir="5460000" sx="93000" sy="93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D04096BF-CAB3-76BB-74DA-2ABDCA14C83D}"/>
              </a:ext>
            </a:extLst>
          </p:cNvPr>
          <p:cNvSpPr>
            <a:spLocks noGrp="1"/>
          </p:cNvSpPr>
          <p:nvPr>
            <p:ph type="title"/>
          </p:nvPr>
        </p:nvSpPr>
        <p:spPr>
          <a:xfrm>
            <a:off x="6816432" y="762001"/>
            <a:ext cx="4554680" cy="1708243"/>
          </a:xfrm>
        </p:spPr>
        <p:txBody>
          <a:bodyPr anchor="ctr">
            <a:normAutofit/>
          </a:bodyPr>
          <a:lstStyle/>
          <a:p>
            <a:r>
              <a:rPr lang="tr-TR" sz="4000"/>
              <a:t>DESIGN</a:t>
            </a:r>
            <a:br>
              <a:rPr lang="tr-TR" sz="4000"/>
            </a:br>
            <a:endParaRPr lang="tr-TR" sz="4000"/>
          </a:p>
        </p:txBody>
      </p:sp>
      <p:pic>
        <p:nvPicPr>
          <p:cNvPr id="5" name="Resim 4">
            <a:extLst>
              <a:ext uri="{FF2B5EF4-FFF2-40B4-BE49-F238E27FC236}">
                <a16:creationId xmlns:a16="http://schemas.microsoft.com/office/drawing/2014/main" id="{07FB7E78-EB4E-58B2-1660-1203217D2567}"/>
              </a:ext>
            </a:extLst>
          </p:cNvPr>
          <p:cNvPicPr>
            <a:picLocks noChangeAspect="1"/>
          </p:cNvPicPr>
          <p:nvPr/>
        </p:nvPicPr>
        <p:blipFill rotWithShape="1">
          <a:blip r:embed="rId2"/>
          <a:srcRect l="14202" t="13784" r="16969" b="36790"/>
          <a:stretch/>
        </p:blipFill>
        <p:spPr>
          <a:xfrm>
            <a:off x="895278" y="701389"/>
            <a:ext cx="4273181" cy="5455226"/>
          </a:xfrm>
          <a:prstGeom prst="rect">
            <a:avLst/>
          </a:prstGeom>
        </p:spPr>
      </p:pic>
      <p:sp>
        <p:nvSpPr>
          <p:cNvPr id="3" name="İçerik Yer Tutucusu 2">
            <a:extLst>
              <a:ext uri="{FF2B5EF4-FFF2-40B4-BE49-F238E27FC236}">
                <a16:creationId xmlns:a16="http://schemas.microsoft.com/office/drawing/2014/main" id="{8527A882-9FC2-3385-6F9B-C36409664BFB}"/>
              </a:ext>
            </a:extLst>
          </p:cNvPr>
          <p:cNvSpPr>
            <a:spLocks noGrp="1"/>
          </p:cNvSpPr>
          <p:nvPr>
            <p:ph idx="1"/>
          </p:nvPr>
        </p:nvSpPr>
        <p:spPr>
          <a:xfrm>
            <a:off x="6816432" y="2470244"/>
            <a:ext cx="4554680" cy="3769835"/>
          </a:xfrm>
        </p:spPr>
        <p:txBody>
          <a:bodyPr anchor="ctr">
            <a:normAutofit/>
          </a:bodyPr>
          <a:lstStyle/>
          <a:p>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The</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design</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of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our</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project</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is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suitable</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nature</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sheltered</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can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work</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without</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being</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damaged</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in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the</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harsh</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conditions</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of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nature</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this</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there</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are</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various</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configurations</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available</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It</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can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vary</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depending</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on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the</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environment</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such</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as a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fixed</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stand</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or</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 tripod </a:t>
            </a:r>
            <a:r>
              <a:rPr lang="tr-TR" sz="2000" dirty="0" err="1">
                <a:effectLst/>
                <a:latin typeface="Calibri" panose="020F0502020204030204" pitchFamily="34" charset="0"/>
                <a:ea typeface="Times New Roman" panose="02020603050405020304" pitchFamily="18" charset="0"/>
                <a:cs typeface="Times New Roman" panose="02020603050405020304" pitchFamily="18" charset="0"/>
              </a:rPr>
              <a:t>foot</a:t>
            </a:r>
            <a:r>
              <a:rPr lang="tr-TR" sz="2000" dirty="0">
                <a:effectLst/>
                <a:latin typeface="Calibri" panose="020F0502020204030204" pitchFamily="34" charset="0"/>
                <a:ea typeface="Times New Roman" panose="02020603050405020304" pitchFamily="18" charset="0"/>
                <a:cs typeface="Times New Roman" panose="02020603050405020304" pitchFamily="18" charset="0"/>
              </a:rPr>
              <a:t>.</a:t>
            </a:r>
          </a:p>
          <a:p>
            <a:r>
              <a:rPr lang="tr-TR" sz="2000" dirty="0"/>
              <a:t>P</a:t>
            </a:r>
            <a:r>
              <a:rPr lang="en-US" sz="2000" b="0" i="0" dirty="0">
                <a:effectLst/>
              </a:rPr>
              <a:t>lace and use our system in natural habitats.</a:t>
            </a:r>
            <a:endParaRPr lang="tr-TR" sz="2000" dirty="0"/>
          </a:p>
        </p:txBody>
      </p:sp>
    </p:spTree>
    <p:extLst>
      <p:ext uri="{BB962C8B-B14F-4D97-AF65-F5344CB8AC3E}">
        <p14:creationId xmlns:p14="http://schemas.microsoft.com/office/powerpoint/2010/main" val="3924317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Data concept">
            <a:extLst>
              <a:ext uri="{FF2B5EF4-FFF2-40B4-BE49-F238E27FC236}">
                <a16:creationId xmlns:a16="http://schemas.microsoft.com/office/drawing/2014/main" id="{7C792002-DE8C-430C-5FBE-DE0608A737D6}"/>
              </a:ext>
            </a:extLst>
          </p:cNvPr>
          <p:cNvPicPr>
            <a:picLocks noChangeAspect="1"/>
          </p:cNvPicPr>
          <p:nvPr/>
        </p:nvPicPr>
        <p:blipFill rotWithShape="1">
          <a:blip r:embed="rId2"/>
          <a:srcRect t="5436"/>
          <a:stretch/>
        </p:blipFill>
        <p:spPr>
          <a:xfrm>
            <a:off x="1" y="10"/>
            <a:ext cx="9669642" cy="6857990"/>
          </a:xfrm>
          <a:prstGeom prst="rect">
            <a:avLst/>
          </a:prstGeom>
        </p:spPr>
      </p:pic>
      <p:sp>
        <p:nvSpPr>
          <p:cNvPr id="25" name="Rectangle 2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37508F0F-0998-556A-6567-FA7AFA941B14}"/>
              </a:ext>
            </a:extLst>
          </p:cNvPr>
          <p:cNvSpPr>
            <a:spLocks noGrp="1"/>
          </p:cNvSpPr>
          <p:nvPr>
            <p:ph type="title"/>
          </p:nvPr>
        </p:nvSpPr>
        <p:spPr>
          <a:xfrm>
            <a:off x="7531610" y="365125"/>
            <a:ext cx="3822189" cy="1899912"/>
          </a:xfrm>
        </p:spPr>
        <p:txBody>
          <a:bodyPr>
            <a:normAutofit/>
          </a:bodyPr>
          <a:lstStyle/>
          <a:p>
            <a:r>
              <a:rPr lang="tr-TR" sz="4000"/>
              <a:t>PROGRAMMING</a:t>
            </a:r>
          </a:p>
        </p:txBody>
      </p:sp>
      <p:sp>
        <p:nvSpPr>
          <p:cNvPr id="3" name="İçerik Yer Tutucusu 2">
            <a:extLst>
              <a:ext uri="{FF2B5EF4-FFF2-40B4-BE49-F238E27FC236}">
                <a16:creationId xmlns:a16="http://schemas.microsoft.com/office/drawing/2014/main" id="{43F0C68A-B20C-FAF0-FC20-54B0E1023584}"/>
              </a:ext>
            </a:extLst>
          </p:cNvPr>
          <p:cNvSpPr>
            <a:spLocks noGrp="1"/>
          </p:cNvSpPr>
          <p:nvPr>
            <p:ph idx="1"/>
          </p:nvPr>
        </p:nvSpPr>
        <p:spPr>
          <a:xfrm>
            <a:off x="7531610" y="2434201"/>
            <a:ext cx="3822189" cy="3742762"/>
          </a:xfrm>
        </p:spPr>
        <p:txBody>
          <a:bodyPr>
            <a:normAutofit/>
          </a:bodyPr>
          <a:lstStyle/>
          <a:p>
            <a:r>
              <a:rPr lang="en-US" sz="1600" dirty="0"/>
              <a:t>Threats will be detected with the camera. Not only image capture is done with the camera, but also target tracking is also done. This ensures that the actions taken are directly targeted. For this, image processing and tracing will be used. In the program we will write, animals and humans will be introduced and their tracking will be done. In our system, there will be a powerful speaker source to deter targets. These will keep them away from the area we want to protect without harming them or the natural environment.</a:t>
            </a:r>
            <a:endParaRPr lang="tr-TR" sz="1600" dirty="0"/>
          </a:p>
        </p:txBody>
      </p:sp>
    </p:spTree>
    <p:extLst>
      <p:ext uri="{BB962C8B-B14F-4D97-AF65-F5344CB8AC3E}">
        <p14:creationId xmlns:p14="http://schemas.microsoft.com/office/powerpoint/2010/main" val="4058567234"/>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136</TotalTime>
  <Words>660</Words>
  <Application>Microsoft Office PowerPoint</Application>
  <PresentationFormat>Geniş ekran</PresentationFormat>
  <Paragraphs>31</Paragraphs>
  <Slides>12</Slides>
  <Notes>0</Notes>
  <HiddenSlides>0</HiddenSlides>
  <MMClips>1</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12</vt:i4>
      </vt:variant>
    </vt:vector>
  </HeadingPairs>
  <TitlesOfParts>
    <vt:vector size="17" baseType="lpstr">
      <vt:lpstr>Aptos</vt:lpstr>
      <vt:lpstr>Aptos Display</vt:lpstr>
      <vt:lpstr>Arial</vt:lpstr>
      <vt:lpstr>Calibri</vt:lpstr>
      <vt:lpstr>Office Teması</vt:lpstr>
      <vt:lpstr>AREA PROTECTION TURRET</vt:lpstr>
      <vt:lpstr>CONTENTS</vt:lpstr>
      <vt:lpstr>INTRODUCTION</vt:lpstr>
      <vt:lpstr>What is the purpose of our project? </vt:lpstr>
      <vt:lpstr>What  is Area Protection Turret</vt:lpstr>
      <vt:lpstr>How its work?</vt:lpstr>
      <vt:lpstr>Methods</vt:lpstr>
      <vt:lpstr>DESIGN </vt:lpstr>
      <vt:lpstr>PROGRAMMING</vt:lpstr>
      <vt:lpstr>PROGRAMMING</vt:lpstr>
      <vt:lpstr>PowerPoint Sunusu</vt:lpstr>
      <vt:lpstr>Thanks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AREA PROTECTION TURRET</dc:title>
  <dc:creator>EMRE CAN MADENCI</dc:creator>
  <cp:lastModifiedBy>EMRE CAN MADENCI</cp:lastModifiedBy>
  <cp:revision>3</cp:revision>
  <dcterms:created xsi:type="dcterms:W3CDTF">2024-01-21T13:58:52Z</dcterms:created>
  <dcterms:modified xsi:type="dcterms:W3CDTF">2024-06-25T08:26:35Z</dcterms:modified>
</cp:coreProperties>
</file>

<file path=docProps/thumbnail.jpeg>
</file>